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/>
            </a:pPr>
            <a:r>
              <a:t>LEO Microsatellite Station-Keeping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Ion Propulsion with Solar Collector Technology</a:t>
            </a:r>
            <a:br/>
            <a:r>
              <a:t>550 km Orbit Analysis | April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Development Timeline</a:t>
            </a:r>
          </a:p>
        </p:txBody>
      </p:sp>
      <p:pic>
        <p:nvPicPr>
          <p:cNvPr id="3" name="Picture 2" descr="chart_time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97280"/>
            <a:ext cx="9144000" cy="29830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12-month development cycle from analysis to launch readiness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Cost-Benefit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/>
            </a:pPr>
            <a:r>
              <a:t>• ION PROPULSION SYSTEM:</a:t>
            </a:r>
          </a:p>
          <a:p>
            <a:pPr>
              <a:spcAft>
                <a:spcPts val="1200"/>
              </a:spcAft>
              <a:defRPr sz="1800"/>
            </a:pPr>
            <a:r>
              <a:t>•   - Thruster hardware: $50-150k</a:t>
            </a:r>
          </a:p>
          <a:p>
            <a:pPr>
              <a:spcAft>
                <a:spcPts val="1200"/>
              </a:spcAft>
              <a:defRPr sz="1800"/>
            </a:pPr>
            <a:r>
              <a:t>•   - Propellant (Xenon): $5k/kg</a:t>
            </a:r>
          </a:p>
          <a:p>
            <a:pPr>
              <a:spcAft>
                <a:spcPts val="1200"/>
              </a:spcAft>
              <a:defRPr sz="1800"/>
            </a:pPr>
            <a:r>
              <a:t>•   - Power system: $30-50k</a:t>
            </a:r>
          </a:p>
          <a:p>
            <a:pPr>
              <a:spcAft>
                <a:spcPts val="1200"/>
              </a:spcAft>
              <a:defRPr sz="1800"/>
            </a:pPr>
            <a:r>
              <a:t>•   - Total add: ~$150-250k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OPERATIONAL BENEFITS:</a:t>
            </a:r>
          </a:p>
          <a:p>
            <a:pPr>
              <a:spcAft>
                <a:spcPts val="1200"/>
              </a:spcAft>
              <a:defRPr sz="1800"/>
            </a:pPr>
            <a:r>
              <a:t>•   - 5+ year mission vs 1-2 years</a:t>
            </a:r>
          </a:p>
          <a:p>
            <a:pPr>
              <a:spcAft>
                <a:spcPts val="1200"/>
              </a:spcAft>
              <a:defRPr sz="1800"/>
            </a:pPr>
            <a:r>
              <a:t>•   - No collision avoidance fuel reserve needed</a:t>
            </a:r>
          </a:p>
          <a:p>
            <a:pPr>
              <a:spcAft>
                <a:spcPts val="1200"/>
              </a:spcAft>
              <a:defRPr sz="1800"/>
            </a:pPr>
            <a:r>
              <a:t>•   - Precise orbit maintenance ±1 km</a:t>
            </a:r>
          </a:p>
          <a:p>
            <a:pPr>
              <a:spcAft>
                <a:spcPts val="1200"/>
              </a:spcAft>
              <a:defRPr sz="1800"/>
            </a:pPr>
            <a:r>
              <a:t>•   - Lower per-year operational cost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ROI: Extended mission pays for itself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Key Recommendations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/>
            </a:pPr>
            <a:r>
              <a:t>• 1. SELECT HALL-EFFECT THRUSTER</a:t>
            </a:r>
          </a:p>
          <a:p>
            <a:pPr>
              <a:spcAft>
                <a:spcPts val="1200"/>
              </a:spcAft>
              <a:defRPr sz="1800"/>
            </a:pPr>
            <a:r>
              <a:t>•    Proven technology, 1500-2000s Isp, simple integration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2. USE IODINE PROPELLANT</a:t>
            </a:r>
          </a:p>
          <a:p>
            <a:pPr>
              <a:spcAft>
                <a:spcPts val="1200"/>
              </a:spcAft>
              <a:defRPr sz="1800"/>
            </a:pPr>
            <a:r>
              <a:t>•    Cheaper than Xenon, solid storage, compact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3. OVERSIZE SOLAR ARRAYS</a:t>
            </a:r>
          </a:p>
          <a:p>
            <a:pPr>
              <a:spcAft>
                <a:spcPts val="1200"/>
              </a:spcAft>
              <a:defRPr sz="1800"/>
            </a:pPr>
            <a:r>
              <a:t>•    20% margin for degradation over mission life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4. IMPLEMENT AUTOMATED STATION-KEEPING</a:t>
            </a:r>
          </a:p>
          <a:p>
            <a:pPr>
              <a:spcAft>
                <a:spcPts val="1200"/>
              </a:spcAft>
              <a:defRPr sz="1800"/>
            </a:pPr>
            <a:r>
              <a:t>•    Ground commands weekly, onboard autonomy daily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5. PLAN FOR SOLAR MAXIMUM</a:t>
            </a:r>
          </a:p>
          <a:p>
            <a:pPr>
              <a:spcAft>
                <a:spcPts val="1200"/>
              </a:spcAft>
              <a:defRPr sz="1800"/>
            </a:pPr>
            <a:r>
              <a:t>•    Increased drag budget for 2025-2027 period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200"/>
            </a:pPr>
            <a:r>
              <a:t>• 550 km orbit: minimal but real atmospheric drag</a:t>
            </a:r>
          </a:p>
          <a:p>
            <a:pPr>
              <a:spcAft>
                <a:spcPts val="1600"/>
              </a:spcAft>
              <a:defRPr sz="2200"/>
            </a:pPr>
            <a:r>
              <a:t>• Ion propulsion + solar collectors = efficient station-keeping</a:t>
            </a:r>
          </a:p>
          <a:p>
            <a:pPr>
              <a:spcAft>
                <a:spcPts val="1600"/>
              </a:spcAft>
              <a:defRPr sz="2200"/>
            </a:pPr>
            <a:r>
              <a:t>• Small microsatellites can maintain orbit for 5+ years</a:t>
            </a:r>
          </a:p>
          <a:p>
            <a:pPr>
              <a:spcAft>
                <a:spcPts val="1600"/>
              </a:spcAft>
              <a:defRPr sz="2200"/>
            </a:pPr>
            <a:r>
              <a:t>• Technology is mature and cost-effective</a:t>
            </a:r>
          </a:p>
          <a:p>
            <a:pPr>
              <a:spcAft>
                <a:spcPts val="1600"/>
              </a:spcAft>
              <a:defRPr sz="2200"/>
            </a:pPr>
            <a:r>
              <a:t>• Key is right-sizing power and propulsion systems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i="1"/>
            </a:pPr>
            <a:r>
              <a:t>Solar-powered ion propulsion enables affordable, long-duration LEO missions.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The Problem: LEO Drag at 550 km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/>
            </a:pPr>
            <a:r>
              <a:t>• Atmosphere doesn't end at space edge - thin but present</a:t>
            </a:r>
          </a:p>
          <a:p>
            <a:pPr>
              <a:spcAft>
                <a:spcPts val="1200"/>
              </a:spcAft>
              <a:defRPr sz="1800"/>
            </a:pPr>
            <a:r>
              <a:t>• 550 km density: ~10⁻¹⁴ kg/m³ (minimal but nonzero)</a:t>
            </a:r>
          </a:p>
          <a:p>
            <a:pPr>
              <a:spcAft>
                <a:spcPts val="1200"/>
              </a:spcAft>
              <a:defRPr sz="1800"/>
            </a:pPr>
            <a:r>
              <a:t>• Orbital velocity: 7.6 km/s (high kinetic energy)</a:t>
            </a:r>
          </a:p>
          <a:p>
            <a:pPr>
              <a:spcAft>
                <a:spcPts val="1200"/>
              </a:spcAft>
              <a:defRPr sz="1800"/>
            </a:pPr>
            <a:r>
              <a:t>• Drag force: ~0.001-0.01 N for typical microsat</a:t>
            </a:r>
          </a:p>
          <a:p>
            <a:pPr>
              <a:spcAft>
                <a:spcPts val="1200"/>
              </a:spcAft>
              <a:defRPr sz="1800"/>
            </a:pPr>
            <a:r>
              <a:t>• Result: 0.5-5 meters/day altitude loss</a:t>
            </a:r>
          </a:p>
          <a:p>
            <a:pPr>
              <a:spcAft>
                <a:spcPts val="1200"/>
              </a:spcAft>
              <a:defRPr sz="1800"/>
            </a:pPr>
            <a:r>
              <a:t>• Solar activity amplifies drag 10x during maximum</a:t>
            </a:r>
          </a:p>
          <a:p>
            <a:pPr>
              <a:spcAft>
                <a:spcPts val="1200"/>
              </a:spcAft>
              <a:defRPr sz="1800"/>
            </a:pPr>
            <a:r>
              <a:t>• Without correction: eventual orbital decay</a:t>
            </a:r>
          </a:p>
        </p:txBody>
      </p:sp>
      <p:pic>
        <p:nvPicPr>
          <p:cNvPr id="4" name="Picture 3" descr="chart_densi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97280"/>
            <a:ext cx="5943600" cy="35348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Orbital Decay Without Station-Keeping</a:t>
            </a:r>
          </a:p>
        </p:txBody>
      </p:sp>
      <p:pic>
        <p:nvPicPr>
          <p:cNvPr id="3" name="Picture 2" descr="chart_dec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97280"/>
            <a:ext cx="9144000" cy="55544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Average decay: ~730 meters/year. Solar maximum can triple this rate.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Understanding Drag Force Components</a:t>
            </a:r>
          </a:p>
        </p:txBody>
      </p:sp>
      <p:pic>
        <p:nvPicPr>
          <p:cNvPr id="3" name="Picture 2" descr="chart_drag_component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97280"/>
            <a:ext cx="9144000" cy="54284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F_drag = ½ρv²CdA — Velocity squared is the dominant factor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Solution: Ion Propulsion Station-Keeping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/>
            </a:pPr>
            <a:r>
              <a:t>• Why Ion Propulsion?</a:t>
            </a:r>
          </a:p>
          <a:p>
            <a:pPr>
              <a:spcAft>
                <a:spcPts val="1200"/>
              </a:spcAft>
              <a:defRPr sz="1800"/>
            </a:pPr>
            <a:r>
              <a:t>•   - Specific impulse: 1500-3000s (vs 300s chemical)</a:t>
            </a:r>
          </a:p>
          <a:p>
            <a:pPr>
              <a:spcAft>
                <a:spcPts val="1200"/>
              </a:spcAft>
              <a:defRPr sz="1800"/>
            </a:pPr>
            <a:r>
              <a:t>•   - Fuel efficiency: 10x less propellant needed</a:t>
            </a:r>
          </a:p>
          <a:p>
            <a:pPr>
              <a:spcAft>
                <a:spcPts val="1200"/>
              </a:spcAft>
              <a:defRPr sz="1800"/>
            </a:pPr>
            <a:r>
              <a:t>•   - Continuous low thrust ideal for drag compensation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Why Solar Collectors?</a:t>
            </a:r>
          </a:p>
          <a:p>
            <a:pPr>
              <a:spcAft>
                <a:spcPts val="1200"/>
              </a:spcAft>
              <a:defRPr sz="1800"/>
            </a:pPr>
            <a:r>
              <a:t>•   - Ion thrusters need 100-500W continuous power</a:t>
            </a:r>
          </a:p>
          <a:p>
            <a:pPr>
              <a:spcAft>
                <a:spcPts val="1200"/>
              </a:spcAft>
              <a:defRPr sz="1800"/>
            </a:pPr>
            <a:r>
              <a:t>•   - 550 km orbit: 60 min sun, 36 min eclipse</a:t>
            </a:r>
          </a:p>
          <a:p>
            <a:pPr>
              <a:spcAft>
                <a:spcPts val="1200"/>
              </a:spcAft>
              <a:defRPr sz="1800"/>
            </a:pPr>
            <a:r>
              <a:t>•   - Modern solar arrays: 20-30% efficiency</a:t>
            </a:r>
          </a:p>
          <a:p>
            <a:pPr>
              <a:spcAft>
                <a:spcPts val="1200"/>
              </a:spcAft>
              <a:defRPr sz="1800"/>
            </a:pPr>
            <a:r>
              <a:t>•   - Enables 5+ year mission without refueling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Ion vs Chemical Propulsion</a:t>
            </a:r>
          </a:p>
        </p:txBody>
      </p:sp>
      <p:pic>
        <p:nvPicPr>
          <p:cNvPr id="3" name="Picture 2" descr="chart_propuls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97280"/>
            <a:ext cx="9144000" cy="54531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Ion propulsion: Superior efficiency for long-duration station-keeping missions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Solar Power Generation Profile</a:t>
            </a:r>
          </a:p>
        </p:txBody>
      </p:sp>
      <p:pic>
        <p:nvPicPr>
          <p:cNvPr id="3" name="Picture 2" descr="chart_solar_pow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97280"/>
            <a:ext cx="9144000" cy="54346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Orbital period: 96 minutes. Battery required for 36-minute eclipse.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Annual Delta-V Requirements</a:t>
            </a:r>
          </a:p>
        </p:txBody>
      </p:sp>
      <p:pic>
        <p:nvPicPr>
          <p:cNvPr id="3" name="Picture 2" descr="chart_delta_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97280"/>
            <a:ext cx="9144000" cy="54309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Total: ~33 m/s/year. Ion thruster can provide this with &lt;100g propellant.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Microsatellite System Design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/>
            </a:pPr>
            <a:r>
              <a:t>• MASS BUDGET (10 kg class):</a:t>
            </a:r>
          </a:p>
          <a:p>
            <a:pPr>
              <a:spcAft>
                <a:spcPts val="1200"/>
              </a:spcAft>
              <a:defRPr sz="1800"/>
            </a:pPr>
            <a:r>
              <a:t>•   - Solar arrays: 1.5 kg (deployable, 200W)</a:t>
            </a:r>
          </a:p>
          <a:p>
            <a:pPr>
              <a:spcAft>
                <a:spcPts val="1200"/>
              </a:spcAft>
              <a:defRPr sz="1800"/>
            </a:pPr>
            <a:r>
              <a:t>•   - Ion thruster: 0.8 kg (Hall or electrospray)</a:t>
            </a:r>
          </a:p>
          <a:p>
            <a:pPr>
              <a:spcAft>
                <a:spcPts val="1200"/>
              </a:spcAft>
              <a:defRPr sz="1800"/>
            </a:pPr>
            <a:r>
              <a:t>•   - Propellant: 0.5 kg (Xenon or iodine)</a:t>
            </a:r>
          </a:p>
          <a:p>
            <a:pPr>
              <a:spcAft>
                <a:spcPts val="1200"/>
              </a:spcAft>
              <a:defRPr sz="1800"/>
            </a:pPr>
            <a:r>
              <a:t>•   - Power system: 1.2 kg (battery + PPU)</a:t>
            </a:r>
          </a:p>
          <a:p>
            <a:pPr>
              <a:spcAft>
                <a:spcPts val="1200"/>
              </a:spcAft>
              <a:defRPr sz="1800"/>
            </a:pPr>
            <a:r>
              <a:t>•   - Bus + payload: 6 kg</a:t>
            </a:r>
          </a:p>
          <a:p>
            <a:pPr>
              <a:spcAft>
                <a:spcPts val="1200"/>
              </a:spcAft>
              <a:defRPr sz="1800"/>
            </a:pPr>
            <a:r>
              <a:t>• </a:t>
            </a:r>
          </a:p>
          <a:p>
            <a:pPr>
              <a:spcAft>
                <a:spcPts val="1200"/>
              </a:spcAft>
              <a:defRPr sz="1800"/>
            </a:pPr>
            <a:r>
              <a:t>• KEY SPECIFICATIONS:</a:t>
            </a:r>
          </a:p>
          <a:p>
            <a:pPr>
              <a:spcAft>
                <a:spcPts val="1200"/>
              </a:spcAft>
              <a:defRPr sz="1800"/>
            </a:pPr>
            <a:r>
              <a:t>•   - Thrust: 0.5-2 mN continuous</a:t>
            </a:r>
          </a:p>
          <a:p>
            <a:pPr>
              <a:spcAft>
                <a:spcPts val="1200"/>
              </a:spcAft>
              <a:defRPr sz="1800"/>
            </a:pPr>
            <a:r>
              <a:t>•   - Isp: 2000s</a:t>
            </a:r>
          </a:p>
          <a:p>
            <a:pPr>
              <a:spcAft>
                <a:spcPts val="1200"/>
              </a:spcAft>
              <a:defRPr sz="1800"/>
            </a:pPr>
            <a:r>
              <a:t>•   - Power: 150W (thrusting)</a:t>
            </a:r>
          </a:p>
          <a:p>
            <a:pPr>
              <a:spcAft>
                <a:spcPts val="1200"/>
              </a:spcAft>
              <a:defRPr sz="1800"/>
            </a:pPr>
            <a:r>
              <a:t>•   - Mission life: 5+ years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